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00" r:id="rId4"/>
  </p:sldMasterIdLst>
  <p:notesMasterIdLst>
    <p:notesMasterId r:id="rId6"/>
  </p:notesMasterIdLst>
  <p:handoutMasterIdLst>
    <p:handoutMasterId r:id="rId7"/>
  </p:handoutMasterIdLst>
  <p:sldIdLst>
    <p:sldId id="325" r:id="rId5"/>
  </p:sldIdLst>
  <p:sldSz cx="12192000" cy="6858000"/>
  <p:notesSz cx="7023100" cy="93091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pos="234" userDrawn="1">
          <p15:clr>
            <a:srgbClr val="A4A3A4"/>
          </p15:clr>
        </p15:guide>
        <p15:guide id="5" orient="horz" pos="1026">
          <p15:clr>
            <a:srgbClr val="A4A3A4"/>
          </p15:clr>
        </p15:guide>
        <p15:guide id="8" pos="73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B71"/>
    <a:srgbClr val="959CA0"/>
    <a:srgbClr val="CACED0"/>
    <a:srgbClr val="F4F5F5"/>
    <a:srgbClr val="DA291C"/>
    <a:srgbClr val="FF9C75"/>
    <a:srgbClr val="FFED99"/>
    <a:srgbClr val="AEE8A1"/>
    <a:srgbClr val="FF530D"/>
    <a:srgbClr val="2B3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5" autoAdjust="0"/>
    <p:restoredTop sz="90074" autoAdjust="0"/>
  </p:normalViewPr>
  <p:slideViewPr>
    <p:cSldViewPr>
      <p:cViewPr varScale="1">
        <p:scale>
          <a:sx n="103" d="100"/>
          <a:sy n="103" d="100"/>
        </p:scale>
        <p:origin x="1038" y="96"/>
      </p:cViewPr>
      <p:guideLst>
        <p:guide orient="horz" pos="2205"/>
        <p:guide pos="3840"/>
        <p:guide pos="234"/>
        <p:guide orient="horz" pos="1026"/>
        <p:guide pos="73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58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6" y="279802"/>
            <a:ext cx="3848659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6" y="669140"/>
            <a:ext cx="3848659" cy="156667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/>
              <a:pPr algn="l"/>
              <a:t>11/6/2019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6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9171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pPr/>
              <a:t>‹Nr.›</a:t>
            </a:fld>
            <a:endParaRPr lang="en-US" sz="1000"/>
          </a:p>
        </p:txBody>
      </p:sp>
      <p:grpSp>
        <p:nvGrpSpPr>
          <p:cNvPr id="13" name="Group 12"/>
          <p:cNvGrpSpPr/>
          <p:nvPr/>
        </p:nvGrpSpPr>
        <p:grpSpPr>
          <a:xfrm>
            <a:off x="5225906" y="285482"/>
            <a:ext cx="1328988" cy="362143"/>
            <a:chOff x="6113463" y="-755650"/>
            <a:chExt cx="7013575" cy="1922462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9"/>
            <a:ext cx="3783110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9" y="820414"/>
            <a:ext cx="3043343" cy="25134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10013" y="7061200"/>
            <a:ext cx="2690812" cy="151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6" y="1314912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06332" y="8780243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25790" y="285482"/>
            <a:ext cx="1328988" cy="362143"/>
            <a:chOff x="6113463" y="-755650"/>
            <a:chExt cx="7013575" cy="1922462"/>
          </a:xfrm>
        </p:grpSpPr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95650" y="6577013"/>
            <a:ext cx="3613150" cy="20335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91C38-742D-4867-9E00-215CBC023311}" type="slidenum">
              <a:rPr lang="de-DE" smtClean="0">
                <a:cs typeface="Arial"/>
              </a:rPr>
              <a:pPr/>
              <a:t>0</a:t>
            </a:fld>
            <a:endParaRPr lang="de-DE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15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7262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 16pt Arial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61101" cy="6845300"/>
          </a:xfrm>
          <a:prstGeom prst="rect">
            <a:avLst/>
          </a:prstGeom>
        </p:spPr>
      </p:pic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436735" y="5497452"/>
            <a:ext cx="2592472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16" name="Rectangle 15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 bwMode="black">
          <a:xfrm>
            <a:off x="2248001" y="6520894"/>
            <a:ext cx="3262432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© 2019, IQVIA Commercial GmbH &amp; Co. OHG. All rights reserved.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7806705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</a:t>
            </a:r>
            <a:endParaRPr lang="en-US" dirty="0"/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pPr/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77780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</a:t>
            </a:r>
            <a:endParaRPr lang="en-US" dirty="0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pPr/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694" y="6387858"/>
            <a:ext cx="9119524" cy="338087"/>
          </a:xfrm>
        </p:spPr>
        <p:txBody>
          <a:bodyPr/>
          <a:lstStyle/>
          <a:p>
            <a:r>
              <a:rPr lang="en-US"/>
              <a:t>© 2018, IQVIA Commercial GmbH &amp; Co. OHG. All rights reserved.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615748" y="6419366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pPr/>
              <a:t>‹Nr.›</a:t>
            </a:fld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21" name="Group 73">
            <a:extLst>
              <a:ext uri="{FF2B5EF4-FFF2-40B4-BE49-F238E27FC236}">
                <a16:creationId xmlns:a16="http://schemas.microsoft.com/office/drawing/2014/main" id="{3304D2EF-9E90-42AF-B7AB-A650F016A861}"/>
              </a:ext>
            </a:extLst>
          </p:cNvPr>
          <p:cNvGrpSpPr/>
          <p:nvPr userDrawn="1"/>
        </p:nvGrpSpPr>
        <p:grpSpPr>
          <a:xfrm>
            <a:off x="12420545" y="0"/>
            <a:ext cx="286823" cy="5681184"/>
            <a:chOff x="12420545" y="0"/>
            <a:chExt cx="286823" cy="5681184"/>
          </a:xfrm>
        </p:grpSpPr>
        <p:sp>
          <p:nvSpPr>
            <p:cNvPr id="22" name="Rectangle 74">
              <a:extLst>
                <a:ext uri="{FF2B5EF4-FFF2-40B4-BE49-F238E27FC236}">
                  <a16:creationId xmlns:a16="http://schemas.microsoft.com/office/drawing/2014/main" id="{63247A9D-ADC0-4C99-8B6B-4D62546B383C}"/>
                </a:ext>
              </a:extLst>
            </p:cNvPr>
            <p:cNvSpPr/>
            <p:nvPr/>
          </p:nvSpPr>
          <p:spPr bwMode="gray">
            <a:xfrm>
              <a:off x="12420545" y="3146922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75">
              <a:extLst>
                <a:ext uri="{FF2B5EF4-FFF2-40B4-BE49-F238E27FC236}">
                  <a16:creationId xmlns:a16="http://schemas.microsoft.com/office/drawing/2014/main" id="{F2D28E4F-5F36-43DB-8C20-867147167E45}"/>
                </a:ext>
              </a:extLst>
            </p:cNvPr>
            <p:cNvSpPr/>
            <p:nvPr/>
          </p:nvSpPr>
          <p:spPr bwMode="gray">
            <a:xfrm>
              <a:off x="12420545" y="22078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76">
              <a:extLst>
                <a:ext uri="{FF2B5EF4-FFF2-40B4-BE49-F238E27FC236}">
                  <a16:creationId xmlns:a16="http://schemas.microsoft.com/office/drawing/2014/main" id="{A13F1AC1-DA5E-45AB-A1C3-900D407D646D}"/>
                </a:ext>
              </a:extLst>
            </p:cNvPr>
            <p:cNvSpPr/>
            <p:nvPr/>
          </p:nvSpPr>
          <p:spPr bwMode="gray">
            <a:xfrm>
              <a:off x="12420545" y="2542393"/>
              <a:ext cx="284385" cy="284385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77">
              <a:extLst>
                <a:ext uri="{FF2B5EF4-FFF2-40B4-BE49-F238E27FC236}">
                  <a16:creationId xmlns:a16="http://schemas.microsoft.com/office/drawing/2014/main" id="{6F920BBA-20E1-4201-A0C6-E3434526D918}"/>
                </a:ext>
              </a:extLst>
            </p:cNvPr>
            <p:cNvSpPr/>
            <p:nvPr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78">
              <a:extLst>
                <a:ext uri="{FF2B5EF4-FFF2-40B4-BE49-F238E27FC236}">
                  <a16:creationId xmlns:a16="http://schemas.microsoft.com/office/drawing/2014/main" id="{97039DDC-90F0-4FEE-98EC-4166629CDD66}"/>
                </a:ext>
              </a:extLst>
            </p:cNvPr>
            <p:cNvSpPr/>
            <p:nvPr/>
          </p:nvSpPr>
          <p:spPr bwMode="gray">
            <a:xfrm>
              <a:off x="12420545" y="333901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79">
              <a:extLst>
                <a:ext uri="{FF2B5EF4-FFF2-40B4-BE49-F238E27FC236}">
                  <a16:creationId xmlns:a16="http://schemas.microsoft.com/office/drawing/2014/main" id="{FAD35383-AC8D-4F27-A358-F0899DE53D74}"/>
                </a:ext>
              </a:extLst>
            </p:cNvPr>
            <p:cNvSpPr/>
            <p:nvPr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00B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80">
              <a:extLst>
                <a:ext uri="{FF2B5EF4-FFF2-40B4-BE49-F238E27FC236}">
                  <a16:creationId xmlns:a16="http://schemas.microsoft.com/office/drawing/2014/main" id="{3B16291D-0FD1-4969-9942-E3F0AC0A59C5}"/>
                </a:ext>
              </a:extLst>
            </p:cNvPr>
            <p:cNvSpPr/>
            <p:nvPr/>
          </p:nvSpPr>
          <p:spPr bwMode="gray">
            <a:xfrm>
              <a:off x="12420545" y="9374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81">
              <a:extLst>
                <a:ext uri="{FF2B5EF4-FFF2-40B4-BE49-F238E27FC236}">
                  <a16:creationId xmlns:a16="http://schemas.microsoft.com/office/drawing/2014/main" id="{966ADC17-66BE-4ABF-9B3C-736F26FFC02A}"/>
                </a:ext>
              </a:extLst>
            </p:cNvPr>
            <p:cNvSpPr/>
            <p:nvPr/>
          </p:nvSpPr>
          <p:spPr bwMode="gray">
            <a:xfrm>
              <a:off x="12420545" y="1270313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2">
              <a:extLst>
                <a:ext uri="{FF2B5EF4-FFF2-40B4-BE49-F238E27FC236}">
                  <a16:creationId xmlns:a16="http://schemas.microsoft.com/office/drawing/2014/main" id="{F6246DE0-0A46-4944-AA06-79BF2C9A9682}"/>
                </a:ext>
              </a:extLst>
            </p:cNvPr>
            <p:cNvSpPr/>
            <p:nvPr/>
          </p:nvSpPr>
          <p:spPr bwMode="gray">
            <a:xfrm>
              <a:off x="12422983" y="4081065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4FEEEF7B-ED2B-454B-9E93-547EFC29B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414180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B7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3CB0EA08-ADCC-45E9-B60C-DA469E485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737540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C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B70F12D8-EF1F-45EA-A1BC-18685E789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071139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ED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9EEFD642-7D8A-418E-B2BC-64653D84B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393846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87">
              <a:extLst>
                <a:ext uri="{FF2B5EF4-FFF2-40B4-BE49-F238E27FC236}">
                  <a16:creationId xmlns:a16="http://schemas.microsoft.com/office/drawing/2014/main" id="{1257BB8E-13DD-44CA-A196-0F4BFFE93942}"/>
                </a:ext>
              </a:extLst>
            </p:cNvPr>
            <p:cNvSpPr/>
            <p:nvPr/>
          </p:nvSpPr>
          <p:spPr bwMode="gray">
            <a:xfrm>
              <a:off x="12420545" y="3478023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gray">
          <a:xfrm>
            <a:off x="582283" y="-1"/>
            <a:ext cx="3078445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TextBox 160"/>
          <p:cNvSpPr txBox="1"/>
          <p:nvPr/>
        </p:nvSpPr>
        <p:spPr bwMode="white">
          <a:xfrm>
            <a:off x="946623" y="835016"/>
            <a:ext cx="1816547" cy="49994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Table</a:t>
            </a:r>
            <a:r>
              <a:rPr lang="en-US" sz="2800" b="1" baseline="0" dirty="0">
                <a:solidFill>
                  <a:schemeClr val="bg1"/>
                </a:solidFill>
              </a:rPr>
              <a:t> of Contents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11" hasCustomPrompt="1"/>
          </p:nvPr>
        </p:nvSpPr>
        <p:spPr>
          <a:xfrm>
            <a:off x="4236980" y="835016"/>
            <a:ext cx="7090641" cy="4999475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+"/>
              <a:defRPr sz="1800" baseline="0"/>
            </a:lvl1pPr>
            <a:lvl2pPr marL="400050" indent="-171450">
              <a:buClr>
                <a:schemeClr val="bg2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Arial 18pt TOC</a:t>
            </a: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gray">
          <a:xfrm>
            <a:off x="3660728" y="6420040"/>
            <a:ext cx="6116253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white">
          <a:xfrm>
            <a:off x="582284" y="6420040"/>
            <a:ext cx="307844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gray">
          <a:xfrm>
            <a:off x="6033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pPr/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8"/>
          <p:cNvSpPr>
            <a:spLocks noChangeArrowheads="1"/>
          </p:cNvSpPr>
          <p:nvPr/>
        </p:nvSpPr>
        <p:spPr bwMode="gray">
          <a:xfrm rot="5400000">
            <a:off x="-2148815" y="3761537"/>
            <a:ext cx="6016625" cy="176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0" y="1786580"/>
            <a:ext cx="8515386" cy="4259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21276" y="2107576"/>
            <a:ext cx="6494469" cy="3616037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28pt Arial Bold Title Case</a:t>
            </a: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white">
          <a:xfrm rot="5400000">
            <a:off x="-1272658" y="3828727"/>
            <a:ext cx="4261751" cy="17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pPr/>
              <a:t>‹Nr.›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23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641"/>
            <a:ext cx="1389888" cy="2427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053219" y="914400"/>
            <a:ext cx="10085832" cy="5029199"/>
          </a:xfrm>
          <a:prstGeom prst="rect">
            <a:avLst/>
          </a:prstGeo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Arial sentence case</a:t>
            </a:r>
          </a:p>
        </p:txBody>
      </p:sp>
    </p:spTree>
    <p:extLst/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2033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04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58912" y="1084819"/>
            <a:ext cx="10085562" cy="2110629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sentence case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08148"/>
            <a:ext cx="3326745" cy="3637151"/>
          </a:xfrm>
          <a:prstGeom prst="rect">
            <a:avLst/>
          </a:prstGeom>
        </p:spPr>
      </p:pic>
      <p:sp>
        <p:nvSpPr>
          <p:cNvPr id="11" name="Rectangle 58"/>
          <p:cNvSpPr>
            <a:spLocks noChangeArrowheads="1"/>
          </p:cNvSpPr>
          <p:nvPr/>
        </p:nvSpPr>
        <p:spPr bwMode="white">
          <a:xfrm>
            <a:off x="11506198" y="771348"/>
            <a:ext cx="697189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5550" y="3208148"/>
            <a:ext cx="7378924" cy="3300602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</p:spTree>
    <p:extLst/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50380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86646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</a:t>
            </a:r>
            <a:endParaRPr lang="en-US" dirty="0"/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pPr/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4032156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4" name="Obj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11338560" cy="443469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</a:t>
            </a:r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pPr/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3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</a:t>
            </a:r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pPr/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49669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08456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4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</a:t>
            </a:r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pPr/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</a:t>
            </a:r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pPr/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3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91134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</a:t>
            </a:r>
            <a:endParaRPr lang="en-US" dirty="0"/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pPr/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2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245879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107067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</a:t>
            </a:r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pPr/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475954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</a:t>
            </a:r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pPr/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080313569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think-cell Folie" r:id="rId20" imgW="360" imgH="360" progId="TCLayout.ActiveDocument.1">
                  <p:embed/>
                </p:oleObj>
              </mc:Choice>
              <mc:Fallback>
                <p:oleObj name="think-cell Folie" r:id="rId20" imgW="360" imgH="360" progId="TCLayout.ActiveDocument.1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8831696" cy="3380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© 2019, IQVIA Commercial GmbH &amp; Co. OHG. All rights reserved.</a:t>
            </a:r>
          </a:p>
        </p:txBody>
      </p:sp>
      <p:grpSp>
        <p:nvGrpSpPr>
          <p:cNvPr id="19" name="Group 73">
            <a:extLst>
              <a:ext uri="{FF2B5EF4-FFF2-40B4-BE49-F238E27FC236}">
                <a16:creationId xmlns:a16="http://schemas.microsoft.com/office/drawing/2014/main" id="{4623EDF5-6366-4D01-8670-5F655C0B4F2A}"/>
              </a:ext>
            </a:extLst>
          </p:cNvPr>
          <p:cNvGrpSpPr/>
          <p:nvPr userDrawn="1"/>
        </p:nvGrpSpPr>
        <p:grpSpPr>
          <a:xfrm>
            <a:off x="12420545" y="0"/>
            <a:ext cx="286823" cy="5681184"/>
            <a:chOff x="12420545" y="0"/>
            <a:chExt cx="286823" cy="5681184"/>
          </a:xfrm>
        </p:grpSpPr>
        <p:sp>
          <p:nvSpPr>
            <p:cNvPr id="20" name="Rectangle 74">
              <a:extLst>
                <a:ext uri="{FF2B5EF4-FFF2-40B4-BE49-F238E27FC236}">
                  <a16:creationId xmlns:a16="http://schemas.microsoft.com/office/drawing/2014/main" id="{3E7CD174-3E3A-46AD-93A2-5FFDE0661FBF}"/>
                </a:ext>
              </a:extLst>
            </p:cNvPr>
            <p:cNvSpPr/>
            <p:nvPr/>
          </p:nvSpPr>
          <p:spPr bwMode="gray">
            <a:xfrm>
              <a:off x="12420545" y="3146922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75">
              <a:extLst>
                <a:ext uri="{FF2B5EF4-FFF2-40B4-BE49-F238E27FC236}">
                  <a16:creationId xmlns:a16="http://schemas.microsoft.com/office/drawing/2014/main" id="{E3B3CAB6-90E8-4CDA-9CAD-96F8AA258688}"/>
                </a:ext>
              </a:extLst>
            </p:cNvPr>
            <p:cNvSpPr/>
            <p:nvPr/>
          </p:nvSpPr>
          <p:spPr bwMode="gray">
            <a:xfrm>
              <a:off x="12420545" y="22078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76">
              <a:extLst>
                <a:ext uri="{FF2B5EF4-FFF2-40B4-BE49-F238E27FC236}">
                  <a16:creationId xmlns:a16="http://schemas.microsoft.com/office/drawing/2014/main" id="{60099C61-C8C1-46B7-94FB-F90823242919}"/>
                </a:ext>
              </a:extLst>
            </p:cNvPr>
            <p:cNvSpPr/>
            <p:nvPr/>
          </p:nvSpPr>
          <p:spPr bwMode="gray">
            <a:xfrm>
              <a:off x="12420545" y="2542393"/>
              <a:ext cx="284385" cy="284385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77">
              <a:extLst>
                <a:ext uri="{FF2B5EF4-FFF2-40B4-BE49-F238E27FC236}">
                  <a16:creationId xmlns:a16="http://schemas.microsoft.com/office/drawing/2014/main" id="{CBF0820D-9536-4E1D-A62B-D87762FA1E48}"/>
                </a:ext>
              </a:extLst>
            </p:cNvPr>
            <p:cNvSpPr/>
            <p:nvPr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78">
              <a:extLst>
                <a:ext uri="{FF2B5EF4-FFF2-40B4-BE49-F238E27FC236}">
                  <a16:creationId xmlns:a16="http://schemas.microsoft.com/office/drawing/2014/main" id="{F5449766-1F67-4FBA-9488-BC7CE5C62576}"/>
                </a:ext>
              </a:extLst>
            </p:cNvPr>
            <p:cNvSpPr/>
            <p:nvPr/>
          </p:nvSpPr>
          <p:spPr bwMode="gray">
            <a:xfrm>
              <a:off x="12420545" y="333901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79">
              <a:extLst>
                <a:ext uri="{FF2B5EF4-FFF2-40B4-BE49-F238E27FC236}">
                  <a16:creationId xmlns:a16="http://schemas.microsoft.com/office/drawing/2014/main" id="{F7E5F22E-8317-480A-A617-9AD62E9192F0}"/>
                </a:ext>
              </a:extLst>
            </p:cNvPr>
            <p:cNvSpPr/>
            <p:nvPr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00B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80">
              <a:extLst>
                <a:ext uri="{FF2B5EF4-FFF2-40B4-BE49-F238E27FC236}">
                  <a16:creationId xmlns:a16="http://schemas.microsoft.com/office/drawing/2014/main" id="{8150E16A-D4E7-4B99-BE2C-EE054B609FB0}"/>
                </a:ext>
              </a:extLst>
            </p:cNvPr>
            <p:cNvSpPr/>
            <p:nvPr/>
          </p:nvSpPr>
          <p:spPr bwMode="gray">
            <a:xfrm>
              <a:off x="12420545" y="9374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81">
              <a:extLst>
                <a:ext uri="{FF2B5EF4-FFF2-40B4-BE49-F238E27FC236}">
                  <a16:creationId xmlns:a16="http://schemas.microsoft.com/office/drawing/2014/main" id="{1E3612A1-3609-44AA-B0E4-C8EBA01D9790}"/>
                </a:ext>
              </a:extLst>
            </p:cNvPr>
            <p:cNvSpPr/>
            <p:nvPr/>
          </p:nvSpPr>
          <p:spPr bwMode="gray">
            <a:xfrm>
              <a:off x="12420545" y="1270313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82">
              <a:extLst>
                <a:ext uri="{FF2B5EF4-FFF2-40B4-BE49-F238E27FC236}">
                  <a16:creationId xmlns:a16="http://schemas.microsoft.com/office/drawing/2014/main" id="{DDB3C5D4-D314-4B01-B1FF-207156F9B8B5}"/>
                </a:ext>
              </a:extLst>
            </p:cNvPr>
            <p:cNvSpPr/>
            <p:nvPr/>
          </p:nvSpPr>
          <p:spPr bwMode="gray">
            <a:xfrm>
              <a:off x="12422983" y="4081065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62F9634-1F9E-4D0D-BE2E-0258E2083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414180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B7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35A0BC75-C869-4DCC-A609-DB4197D92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737540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C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286DA42A-4088-4E96-BB18-BFBFC612E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071139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ED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95A0BCF2-DD92-4C30-94A8-A839E0410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393846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87">
              <a:extLst>
                <a:ext uri="{FF2B5EF4-FFF2-40B4-BE49-F238E27FC236}">
                  <a16:creationId xmlns:a16="http://schemas.microsoft.com/office/drawing/2014/main" id="{318F2E6D-E94F-47E7-A52E-1708B4595821}"/>
                </a:ext>
              </a:extLst>
            </p:cNvPr>
            <p:cNvSpPr/>
            <p:nvPr/>
          </p:nvSpPr>
          <p:spPr bwMode="gray">
            <a:xfrm>
              <a:off x="12420545" y="3478023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556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lexikon.doccheck.com/de/Epidemiologie" TargetMode="External"/><Relationship Id="rId3" Type="http://schemas.openxmlformats.org/officeDocument/2006/relationships/tags" Target="../tags/tag10.xml"/><Relationship Id="rId7" Type="http://schemas.openxmlformats.org/officeDocument/2006/relationships/image" Target="../media/image8.emf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hyperlink" Target="https://flexikon.doccheck.com/de/Odds_Ratio" TargetMode="External"/><Relationship Id="rId5" Type="http://schemas.openxmlformats.org/officeDocument/2006/relationships/notesSlide" Target="../notesSlides/notesSlide1.xml"/><Relationship Id="rId10" Type="http://schemas.openxmlformats.org/officeDocument/2006/relationships/hyperlink" Target="https://flexikon.doccheck.com/de/Krankheit" TargetMode="External"/><Relationship Id="rId4" Type="http://schemas.openxmlformats.org/officeDocument/2006/relationships/slideLayout" Target="../slideLayouts/slideLayout9.xml"/><Relationship Id="rId9" Type="http://schemas.openxmlformats.org/officeDocument/2006/relationships/hyperlink" Target="https://flexikon.doccheck.com/de/Risikofakt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597017"/>
              </p:ext>
            </p:extLst>
          </p:nvPr>
        </p:nvGraphicFramePr>
        <p:xfrm>
          <a:off x="1525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8" name="Objek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E4430459-8FC1-4FA5-9333-DE3E0C7BEF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itel 8">
            <a:extLst>
              <a:ext uri="{FF2B5EF4-FFF2-40B4-BE49-F238E27FC236}">
                <a16:creationId xmlns:a16="http://schemas.microsoft.com/office/drawing/2014/main" id="{CED74FD2-4435-4B71-8198-03C3A0D841D4}"/>
              </a:ext>
            </a:extLst>
          </p:cNvPr>
          <p:cNvSpPr txBox="1">
            <a:spLocks/>
          </p:cNvSpPr>
          <p:nvPr/>
        </p:nvSpPr>
        <p:spPr>
          <a:xfrm>
            <a:off x="384694" y="294469"/>
            <a:ext cx="11338560" cy="5904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000" b="1" dirty="0"/>
            </a:br>
            <a:r>
              <a:rPr lang="en-US" sz="2000" b="1" dirty="0" err="1"/>
              <a:t>Abbildung</a:t>
            </a:r>
            <a:r>
              <a:rPr lang="en-US" sz="2000" b="1" dirty="0"/>
              <a:t> 1: </a:t>
            </a:r>
            <a:r>
              <a:rPr lang="en-US" sz="2000" b="1" dirty="0" err="1"/>
              <a:t>Einsatz</a:t>
            </a:r>
            <a:r>
              <a:rPr lang="en-US" sz="2000" b="1" dirty="0"/>
              <a:t> von </a:t>
            </a:r>
            <a:r>
              <a:rPr lang="en-US" sz="2000" b="1" dirty="0" err="1"/>
              <a:t>Antihypertensiva</a:t>
            </a:r>
            <a:r>
              <a:rPr lang="en-US" sz="2000" b="1" dirty="0"/>
              <a:t> </a:t>
            </a:r>
            <a:r>
              <a:rPr lang="en-US" sz="2000" b="1" dirty="0" err="1"/>
              <a:t>bei</a:t>
            </a:r>
            <a:r>
              <a:rPr lang="en-US" sz="2000" b="1" dirty="0"/>
              <a:t> </a:t>
            </a:r>
            <a:r>
              <a:rPr lang="en-US" sz="2000" b="1" dirty="0" err="1"/>
              <a:t>Patienten</a:t>
            </a:r>
            <a:r>
              <a:rPr lang="en-US" sz="2000" b="1" dirty="0"/>
              <a:t> </a:t>
            </a:r>
            <a:r>
              <a:rPr lang="en-US" sz="2000" b="1" dirty="0" err="1"/>
              <a:t>mit</a:t>
            </a:r>
            <a:r>
              <a:rPr lang="en-US" sz="2000" b="1" dirty="0"/>
              <a:t> und </a:t>
            </a:r>
            <a:r>
              <a:rPr lang="en-US" sz="2000" b="1" dirty="0" err="1"/>
              <a:t>ohne</a:t>
            </a:r>
            <a:r>
              <a:rPr lang="en-US" sz="2000" b="1" dirty="0"/>
              <a:t> </a:t>
            </a:r>
            <a:r>
              <a:rPr lang="en-US" sz="2000" b="1" dirty="0" err="1"/>
              <a:t>Demenz</a:t>
            </a:r>
            <a:r>
              <a:rPr lang="en-US" sz="2000" b="1" dirty="0"/>
              <a:t> – </a:t>
            </a:r>
            <a:r>
              <a:rPr lang="en-US" sz="2000" b="1" dirty="0" err="1"/>
              <a:t>Potenziale</a:t>
            </a:r>
            <a:r>
              <a:rPr lang="en-US" sz="2000" b="1" dirty="0"/>
              <a:t> </a:t>
            </a:r>
            <a:r>
              <a:rPr lang="en-US" sz="2000" b="1" dirty="0" err="1"/>
              <a:t>für</a:t>
            </a:r>
            <a:r>
              <a:rPr lang="en-US" sz="2000" b="1" dirty="0"/>
              <a:t> </a:t>
            </a:r>
            <a:r>
              <a:rPr lang="en-US" sz="2000" b="1" dirty="0" err="1"/>
              <a:t>geringere</a:t>
            </a:r>
            <a:r>
              <a:rPr lang="en-US" sz="2000" b="1" dirty="0"/>
              <a:t> </a:t>
            </a:r>
            <a:r>
              <a:rPr lang="en-US" sz="2000" b="1" dirty="0" err="1"/>
              <a:t>Wahrscheinlichkeit</a:t>
            </a:r>
            <a:r>
              <a:rPr lang="en-US" sz="2000" b="1" dirty="0"/>
              <a:t> des </a:t>
            </a:r>
            <a:r>
              <a:rPr lang="en-US" sz="2000" b="1" dirty="0" err="1"/>
              <a:t>Auftretens</a:t>
            </a:r>
            <a:r>
              <a:rPr lang="en-US" sz="2000" b="1" dirty="0"/>
              <a:t> von </a:t>
            </a:r>
            <a:r>
              <a:rPr lang="en-US" sz="2000" b="1" dirty="0" err="1"/>
              <a:t>Demenz</a:t>
            </a:r>
            <a:endParaRPr lang="de-DE" sz="2000" b="1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00AF3EE8-965B-4EC0-AB7C-1CEE11324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766129"/>
              </p:ext>
            </p:extLst>
          </p:nvPr>
        </p:nvGraphicFramePr>
        <p:xfrm>
          <a:off x="1199456" y="1606942"/>
          <a:ext cx="936103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271">
                  <a:extLst>
                    <a:ext uri="{9D8B030D-6E8A-4147-A177-3AD203B41FA5}">
                      <a16:colId xmlns:a16="http://schemas.microsoft.com/office/drawing/2014/main" val="3585801230"/>
                    </a:ext>
                  </a:extLst>
                </a:gridCol>
                <a:gridCol w="3503369">
                  <a:extLst>
                    <a:ext uri="{9D8B030D-6E8A-4147-A177-3AD203B41FA5}">
                      <a16:colId xmlns:a16="http://schemas.microsoft.com/office/drawing/2014/main" val="2374052505"/>
                    </a:ext>
                  </a:extLst>
                </a:gridCol>
                <a:gridCol w="3600399">
                  <a:extLst>
                    <a:ext uri="{9D8B030D-6E8A-4147-A177-3AD203B41FA5}">
                      <a16:colId xmlns:a16="http://schemas.microsoft.com/office/drawing/2014/main" val="54375456"/>
                    </a:ext>
                  </a:extLst>
                </a:gridCol>
              </a:tblGrid>
              <a:tr h="223088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Modell</a:t>
                      </a: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Wirkstoffgruppe: Odds Ratio*</a:t>
                      </a: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Wahrscheinlichkeit, seltener Demenz zu entwickeln, in %</a:t>
                      </a: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808849"/>
                  </a:ext>
                </a:extLst>
              </a:tr>
              <a:tr h="566195"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accent1"/>
                          </a:solidFill>
                        </a:rPr>
                        <a:t>Mindestens 1-malige Verordnung eines Antihypertensivums</a:t>
                      </a:r>
                    </a:p>
                  </a:txBody>
                  <a:tcPr marR="61200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accent1"/>
                          </a:solidFill>
                        </a:rPr>
                        <a:t>ACE-Hemmer (0,85)</a:t>
                      </a:r>
                    </a:p>
                    <a:p>
                      <a:r>
                        <a:rPr lang="de-DE" sz="1200" b="0" dirty="0">
                          <a:solidFill>
                            <a:schemeClr val="accent1"/>
                          </a:solidFill>
                        </a:rPr>
                        <a:t>Angiotensin II-Antagonisten (0,79)</a:t>
                      </a: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solidFill>
                            <a:schemeClr val="accent1"/>
                          </a:solidFill>
                        </a:rPr>
                        <a:t>15 </a:t>
                      </a:r>
                    </a:p>
                    <a:p>
                      <a:pPr algn="ctr"/>
                      <a:r>
                        <a:rPr lang="de-DE" sz="1100" b="0" dirty="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003312"/>
                  </a:ext>
                </a:extLst>
              </a:tr>
              <a:tr h="323540"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accent1"/>
                          </a:solidFill>
                        </a:rPr>
                        <a:t>Therapiedauer 3 oder mehr Jahre versus weniger als 3 Jahre</a:t>
                      </a:r>
                    </a:p>
                  </a:txBody>
                  <a:tcPr marR="61200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accent1"/>
                          </a:solidFill>
                        </a:rPr>
                        <a:t>Calciumantagonisten (0,89)</a:t>
                      </a:r>
                    </a:p>
                    <a:p>
                      <a:r>
                        <a:rPr lang="de-DE" sz="1200" b="0" dirty="0">
                          <a:solidFill>
                            <a:schemeClr val="accent1"/>
                          </a:solidFill>
                        </a:rPr>
                        <a:t>ACE-Hemmer (0,88)</a:t>
                      </a:r>
                    </a:p>
                    <a:p>
                      <a:r>
                        <a:rPr lang="de-DE" sz="1200" b="0" dirty="0">
                          <a:solidFill>
                            <a:schemeClr val="accent1"/>
                          </a:solidFill>
                        </a:rPr>
                        <a:t>Angiotensin II-Antagonisten (0,74)</a:t>
                      </a: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accent1"/>
                          </a:solidFill>
                        </a:rPr>
                        <a:t>11</a:t>
                      </a:r>
                    </a:p>
                    <a:p>
                      <a:pPr algn="ctr"/>
                      <a:r>
                        <a:rPr lang="de-DE" sz="1200" b="0" dirty="0">
                          <a:solidFill>
                            <a:schemeClr val="accent1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de-DE" sz="1200" b="0" dirty="0">
                          <a:solidFill>
                            <a:schemeClr val="accent1"/>
                          </a:solidFill>
                        </a:rPr>
                        <a:t>26</a:t>
                      </a: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019976"/>
                  </a:ext>
                </a:extLst>
              </a:tr>
              <a:tr h="323540"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accent1"/>
                          </a:solidFill>
                        </a:rPr>
                        <a:t>Therapiedauer 5 oder mehr Jahre versus weniger als 5 Jahre</a:t>
                      </a:r>
                    </a:p>
                  </a:txBody>
                  <a:tcPr marR="61200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accent1"/>
                          </a:solidFill>
                        </a:rPr>
                        <a:t>Betablocker (0,88)</a:t>
                      </a:r>
                    </a:p>
                    <a:p>
                      <a:r>
                        <a:rPr lang="de-DE" sz="1200" b="0" dirty="0">
                          <a:solidFill>
                            <a:schemeClr val="accent1"/>
                          </a:solidFill>
                        </a:rPr>
                        <a:t>Calciumantagonisten (0,82)</a:t>
                      </a:r>
                    </a:p>
                    <a:p>
                      <a:r>
                        <a:rPr lang="de-DE" sz="1200" b="0" dirty="0">
                          <a:solidFill>
                            <a:schemeClr val="accent1"/>
                          </a:solidFill>
                        </a:rPr>
                        <a:t>ACE-Hemmer (0,88)</a:t>
                      </a:r>
                    </a:p>
                    <a:p>
                      <a:r>
                        <a:rPr lang="de-DE" sz="1200" b="0" dirty="0">
                          <a:solidFill>
                            <a:schemeClr val="accent1"/>
                          </a:solidFill>
                        </a:rPr>
                        <a:t>Angiotensin II-Antagonisten (0,74)</a:t>
                      </a: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accent1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de-DE" sz="1200" b="0" dirty="0">
                          <a:solidFill>
                            <a:schemeClr val="accent1"/>
                          </a:solidFill>
                        </a:rPr>
                        <a:t>18</a:t>
                      </a:r>
                    </a:p>
                    <a:p>
                      <a:pPr algn="ctr"/>
                      <a:r>
                        <a:rPr lang="de-DE" sz="1200" b="0" dirty="0">
                          <a:solidFill>
                            <a:schemeClr val="accent1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de-DE" sz="1200" b="0" dirty="0">
                          <a:solidFill>
                            <a:schemeClr val="accent1"/>
                          </a:solidFill>
                        </a:rPr>
                        <a:t>26</a:t>
                      </a: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921729"/>
                  </a:ext>
                </a:extLst>
              </a:tr>
            </a:tbl>
          </a:graphicData>
        </a:graphic>
      </p:graphicFrame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0EE8E6B1-B9C5-44AF-BAFA-FAABC853BCA2}"/>
              </a:ext>
            </a:extLst>
          </p:cNvPr>
          <p:cNvSpPr txBox="1">
            <a:spLocks/>
          </p:cNvSpPr>
          <p:nvPr/>
        </p:nvSpPr>
        <p:spPr>
          <a:xfrm>
            <a:off x="384693" y="908720"/>
            <a:ext cx="11323212" cy="402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600" i="1" dirty="0">
              <a:solidFill>
                <a:schemeClr val="accent1"/>
              </a:solidFill>
            </a:endParaRPr>
          </a:p>
        </p:txBody>
      </p:sp>
      <p:sp>
        <p:nvSpPr>
          <p:cNvPr id="13" name="Titel 11">
            <a:extLst>
              <a:ext uri="{FF2B5EF4-FFF2-40B4-BE49-F238E27FC236}">
                <a16:creationId xmlns:a16="http://schemas.microsoft.com/office/drawing/2014/main" id="{4B10981D-B81A-4452-80AA-117671C4CA6E}"/>
              </a:ext>
            </a:extLst>
          </p:cNvPr>
          <p:cNvSpPr txBox="1">
            <a:spLocks/>
          </p:cNvSpPr>
          <p:nvPr/>
        </p:nvSpPr>
        <p:spPr>
          <a:xfrm>
            <a:off x="438414" y="5186208"/>
            <a:ext cx="11215769" cy="408918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800" b="0" dirty="0">
                <a:solidFill>
                  <a:srgbClr val="606B71"/>
                </a:solidFill>
                <a:sym typeface="Arial" panose="020B0604020202020204" pitchFamily="34" charset="0"/>
              </a:rPr>
              <a:t>Quelle: IQVIA, Disease Analyzer, Zeitraum 2013 – 2017		</a:t>
            </a:r>
          </a:p>
        </p:txBody>
      </p:sp>
      <p:sp>
        <p:nvSpPr>
          <p:cNvPr id="14" name="Fußzeilenplatzhalter 1">
            <a:extLst>
              <a:ext uri="{FF2B5EF4-FFF2-40B4-BE49-F238E27FC236}">
                <a16:creationId xmlns:a16="http://schemas.microsoft.com/office/drawing/2014/main" id="{37DB7D52-9947-43DA-B497-A260BC5592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2019, IQVIA Commercial GmbH &amp; Co. OHG.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7F8C7A1-5698-4CC3-807D-176E54F8CACD}"/>
              </a:ext>
            </a:extLst>
          </p:cNvPr>
          <p:cNvSpPr/>
          <p:nvPr/>
        </p:nvSpPr>
        <p:spPr>
          <a:xfrm>
            <a:off x="1199455" y="4666283"/>
            <a:ext cx="9361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rgbClr val="606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Die Odds </a:t>
            </a:r>
            <a:r>
              <a:rPr lang="de-DE" sz="800" dirty="0" err="1">
                <a:solidFill>
                  <a:srgbClr val="606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de-DE" sz="800" dirty="0">
                <a:solidFill>
                  <a:srgbClr val="606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(OR) wird häufig in der </a:t>
            </a:r>
            <a:r>
              <a:rPr lang="de-DE" sz="800" dirty="0">
                <a:solidFill>
                  <a:srgbClr val="606B7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tooltip="Epidemiolo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Epidemiologie</a:t>
            </a:r>
            <a:r>
              <a:rPr lang="de-DE" sz="800" dirty="0">
                <a:solidFill>
                  <a:srgbClr val="606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verwendet, um auszudrücken, wie stark ein vermuteter </a:t>
            </a:r>
            <a:r>
              <a:rPr lang="de-DE" sz="800" dirty="0">
                <a:solidFill>
                  <a:srgbClr val="606B7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tooltip="Risikofakto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Risikofaktor</a:t>
            </a:r>
            <a:r>
              <a:rPr lang="de-DE" sz="800" dirty="0">
                <a:solidFill>
                  <a:srgbClr val="606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mit einer bestimmten </a:t>
            </a:r>
            <a:r>
              <a:rPr lang="de-DE" sz="800" dirty="0">
                <a:solidFill>
                  <a:srgbClr val="606B7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tooltip="Krankhe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Krankheit</a:t>
            </a:r>
            <a:r>
              <a:rPr lang="de-DE" sz="800" dirty="0">
                <a:solidFill>
                  <a:srgbClr val="606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zusammenhängt. Man vergleicht dabei Personen mit einem potentiellen Risikofaktor für eine Erkrankung mit Personen, die diesen Risikofaktor </a:t>
            </a:r>
            <a:r>
              <a:rPr lang="de-DE" sz="800" i="1" dirty="0">
                <a:solidFill>
                  <a:srgbClr val="606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DE" sz="800" dirty="0">
                <a:solidFill>
                  <a:srgbClr val="606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aufweisen. Die Odds Ratio drückt dann aus, um wie viel größer die Chance in der Gruppe mit Risikofaktor ist, zu erkranken - verglichen mit der Chance in der Gruppe ohne Risikofaktor (Quelle: </a:t>
            </a:r>
            <a:r>
              <a:rPr lang="de-DE" sz="800" dirty="0">
                <a:hlinkClick r:id="rId11"/>
              </a:rPr>
              <a:t>https://flexikon.doccheck.com/de/Odds_Ratio</a:t>
            </a:r>
            <a:r>
              <a:rPr lang="de-DE" sz="800" dirty="0"/>
              <a:t>)</a:t>
            </a:r>
            <a:endParaRPr lang="de-DE" sz="800" dirty="0">
              <a:solidFill>
                <a:srgbClr val="606B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22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2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9&quot;&gt;&lt;elem m_fUsage=&quot;3.92637838277521922237E+00&quot;&gt;&lt;m_msothmcolidx val=&quot;0&quot;/&gt;&lt;m_rgb r=&quot;F0&quot; g=&quot;25&quot; b=&quot;20&quot;/&gt;&lt;m_nBrightness tagver0=&quot;26206&quot; tagname0=&quot;m_nBrightnessUNRECOGNIZED&quot; val=&quot;0&quot;/&gt;&lt;/elem&gt;&lt;elem m_fUsage=&quot;1.21649720749939249664E+00&quot;&gt;&lt;m_msothmcolidx val=&quot;0&quot;/&gt;&lt;m_rgb r=&quot;FF&quot; g=&quot;F1&quot; b=&quot;B0&quot;/&gt;&lt;m_nBrightness tagver0=&quot;26206&quot; tagname0=&quot;m_nBrightnessUNRECOGNIZED&quot; val=&quot;0&quot;/&gt;&lt;/elem&gt;&lt;elem m_fUsage=&quot;1.01315223089522854494E+00&quot;&gt;&lt;m_msothmcolidx val=&quot;0&quot;/&gt;&lt;m_rgb r=&quot;00&quot; g=&quot;55&quot; b=&quot;87&quot;/&gt;&lt;m_nBrightness tagver0=&quot;26206&quot; tagname0=&quot;m_nBrightnessUNRECOGNIZED&quot; val=&quot;0&quot;/&gt;&lt;/elem&gt;&lt;elem m_fUsage=&quot;9.51677123077761644154E-01&quot;&gt;&lt;m_msothmcolidx val=&quot;0&quot;/&gt;&lt;m_rgb r=&quot;B3&quot; g=&quot;E2&quot; b=&quot;FF&quot;/&gt;&lt;m_nBrightness tagver0=&quot;26206&quot; tagname0=&quot;m_nBrightnessUNRECOGNIZED&quot; val=&quot;0&quot;/&gt;&lt;/elem&gt;&lt;elem m_fUsage=&quot;8.41889943338004154150E-01&quot;&gt;&lt;m_msothmcolidx val=&quot;0&quot;/&gt;&lt;m_rgb r=&quot;FF&quot; g=&quot;D1&quot; b=&quot;00&quot;/&gt;&lt;m_nBrightness tagver0=&quot;26206&quot; tagname0=&quot;m_nBrightnessUNRECOGNIZED&quot; val=&quot;0&quot;/&gt;&lt;/elem&gt;&lt;elem m_fUsage=&quot;8.10326546092748567496E-01&quot;&gt;&lt;m_msothmcolidx val=&quot;0&quot;/&gt;&lt;m_rgb r=&quot;43&quot; g=&quot;B0&quot; b=&quot;2A&quot;/&gt;&lt;m_nBrightness tagver0=&quot;26206&quot; tagname0=&quot;m_nBrightnessUNRECOGNIZED&quot; val=&quot;0&quot;/&gt;&lt;/elem&gt;&lt;elem m_fUsage=&quot;7.18360439037205256163E-01&quot;&gt;&lt;m_msothmcolidx val=&quot;0&quot;/&gt;&lt;m_rgb r=&quot;FF&quot; g=&quot;53&quot; b=&quot;0D&quot;/&gt;&lt;m_nBrightness tagver0=&quot;26206&quot; tagname0=&quot;m_nBrightnessUNRECOGNIZED&quot; val=&quot;0&quot;/&gt;&lt;/elem&gt;&lt;elem m_fUsage=&quot;3.87420489000000145552E-01&quot;&gt;&lt;m_msothmcolidx val=&quot;0&quot;/&gt;&lt;m_rgb r=&quot;D9&quot; g=&quot;F1&quot; b=&quot;FF&quot;/&gt;&lt;m_nBrightness tagver0=&quot;26206&quot; tagname0=&quot;m_nBrightnessUNRECOGNIZED&quot; val=&quot;0&quot;/&gt;&lt;/elem&gt;&lt;elem m_fUsage=&quot;1.09418989131512434110E-01&quot;&gt;&lt;m_msothmcolidx val=&quot;0&quot;/&gt;&lt;m_rgb r=&quot;C2&quot; g=&quot;FE&quot; b=&quot;D5&quot;/&gt;&lt;m_nBrightness tagver0=&quot;26206&quot; tagname0=&quot;m_nBrightnessUNRECOGNIZED&quot; val=&quot;0&quot;/&gt;&lt;/elem&gt;&lt;elem m_fUsage=&quot;1.08801921043424707630E-02&quot;&gt;&lt;m_msothmcolidx val=&quot;0&quot;/&gt;&lt;m_rgb r=&quot;02&quot; g=&quot;72&quot; b=&quot;23&quot;/&gt;&lt;m_nBrightness tagver0=&quot;26206&quot; tagname0=&quot;m_nBrightnessUNRECOGNIZED&quot; val=&quot;0&quot;/&gt;&lt;/elem&gt;&lt;elem m_fUsage=&quot;6.36268544113594968631E-03&quot;&gt;&lt;m_msothmcolidx val=&quot;0&quot;/&gt;&lt;m_rgb r=&quot;84&quot; g=&quot;FD&quot; b=&quot;A8&quot;/&gt;&lt;m_nBrightness tagver0=&quot;26206&quot; tagname0=&quot;m_nBrightnessUNRECOGNIZED&quot; val=&quot;0&quot;/&gt;&lt;/elem&gt;&lt;elem m_fUsage=&quot;4.50067112027337581925E-03&quot;&gt;&lt;m_msothmcolidx val=&quot;0&quot;/&gt;&lt;m_rgb r=&quot;FE&quot; g=&quot;8A&quot; b=&quot;12&quot;/&gt;&lt;m_nBrightness tagver0=&quot;26206&quot; tagname0=&quot;m_nBrightnessUNRECOGNIZED&quot; val=&quot;0&quot;/&gt;&lt;/elem&gt;&lt;elem m_fUsage=&quot;2.56736385491313987006E-03&quot;&gt;&lt;m_msothmcolidx val=&quot;0&quot;/&gt;&lt;m_rgb r=&quot;00&quot; g=&quot;A3&quot; b=&quot;E0&quot;/&gt;&lt;m_nBrightness tagver0=&quot;26206&quot; tagname0=&quot;m_nBrightnessUNRECOGNIZED&quot; val=&quot;0&quot;/&gt;&lt;/elem&gt;&lt;elem m_fUsage=&quot;2.21090189802971583653E-04&quot;&gt;&lt;m_msothmcolidx val=&quot;0&quot;/&gt;&lt;m_rgb r=&quot;00&quot; g=&quot;4C&quot; b=&quot;97&quot;/&gt;&lt;m_nBrightness tagver0=&quot;26206&quot; tagname0=&quot;m_nBrightnessUNRECOGNIZED&quot; val=&quot;0&quot;/&gt;&lt;/elem&gt;&lt;elem m_fUsage=&quot;1.43341119796678336928E-04&quot;&gt;&lt;m_msothmcolidx val=&quot;0&quot;/&gt;&lt;m_rgb r=&quot;B0&quot; g=&quot;EA&quot; b=&quot;A4&quot;/&gt;&lt;m_nBrightness tagver0=&quot;26206&quot; tagname0=&quot;m_nBrightnessUNRECOGNIZED&quot; val=&quot;0&quot;/&gt;&lt;/elem&gt;&lt;elem m_fUsage=&quot;1.16106307035309465380E-04&quot;&gt;&lt;m_msothmcolidx val=&quot;0&quot;/&gt;&lt;m_rgb r=&quot;66&quot; g=&quot;C6&quot; b=&quot;FF&quot;/&gt;&lt;m_nBrightness tagver0=&quot;26206&quot; tagname0=&quot;m_nBrightnessUNRECOGNIZED&quot; val=&quot;0&quot;/&gt;&lt;/elem&gt;&lt;elem m_fUsage=&quot;8.46414978287406111852E-05&quot;&gt;&lt;m_msothmcolidx val=&quot;0&quot;/&gt;&lt;m_rgb r=&quot;FF&quot; g=&quot;EE&quot; b=&quot;9B&quot;/&gt;&lt;m_nBrightness tagver0=&quot;26206&quot; tagname0=&quot;m_nBrightnessUNRECOGNIZED&quot; val=&quot;0&quot;/&gt;&lt;/elem&gt;&lt;elem m_fUsage=&quot;8.20831010441804957000E-07&quot;&gt;&lt;m_msothmcolidx val=&quot;0&quot;/&gt;&lt;m_rgb r=&quot;43&quot; g=&quot;B6&quot; b=&quot;49&quot;/&gt;&lt;m_nBrightness tagver0=&quot;26206&quot; tagname0=&quot;m_nBrightnessUNRECOGNIZED&quot; val=&quot;0&quot;/&gt;&lt;/elem&gt;&lt;elem m_fUsage=&quot;7.38747909397624429536E-07&quot;&gt;&lt;m_msothmcolidx val=&quot;0&quot;/&gt;&lt;m_rgb r=&quot;FF&quot; g=&quot;CF&quot; b=&quot;34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vYnvS2TvGsOBVUcukt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Template_WS_25Oct2017">
  <a:themeElements>
    <a:clrScheme name="IQVIA">
      <a:dk1>
        <a:srgbClr val="2B3A42"/>
      </a:dk1>
      <a:lt1>
        <a:sysClr val="window" lastClr="FFFFFF"/>
      </a:lt1>
      <a:dk2>
        <a:srgbClr val="3F5765"/>
      </a:dk2>
      <a:lt2>
        <a:srgbClr val="FFD100"/>
      </a:lt2>
      <a:accent1>
        <a:srgbClr val="00A3E0"/>
      </a:accent1>
      <a:accent2>
        <a:srgbClr val="005587"/>
      </a:accent2>
      <a:accent3>
        <a:srgbClr val="FE8A12"/>
      </a:accent3>
      <a:accent4>
        <a:srgbClr val="43B02A"/>
      </a:accent4>
      <a:accent5>
        <a:srgbClr val="027223"/>
      </a:accent5>
      <a:accent6>
        <a:srgbClr val="00C7B1"/>
      </a:accent6>
      <a:hlink>
        <a:srgbClr val="00A3E0"/>
      </a:hlink>
      <a:folHlink>
        <a:srgbClr val="0055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D6D3AE25-09A6-4163-973B-96A995BA644F}" vid="{0A71FDC3-78E5-48C9-AB64-F2576A809529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5C28CC8858D41A8FBACEFC15355C5" ma:contentTypeVersion="8" ma:contentTypeDescription="Create a new document." ma:contentTypeScope="" ma:versionID="41bf9d2d20137fa5b67ae1b7167aa87f">
  <xsd:schema xmlns:xsd="http://www.w3.org/2001/XMLSchema" xmlns:xs="http://www.w3.org/2001/XMLSchema" xmlns:p="http://schemas.microsoft.com/office/2006/metadata/properties" xmlns:ns3="eea8e7cf-bc7d-4d52-aa07-51b52038074c" targetNamespace="http://schemas.microsoft.com/office/2006/metadata/properties" ma:root="true" ma:fieldsID="04d07e3fa8d1042aabf05dea8be2107b" ns3:_="">
    <xsd:import namespace="eea8e7cf-bc7d-4d52-aa07-51b5203807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8e7cf-bc7d-4d52-aa07-51b5203807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274333-2B01-4B22-97D0-2743F9B9CD1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ea8e7cf-bc7d-4d52-aa07-51b52038074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433B6A-0184-4708-BD07-CBC9D35ACC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AC8BEC-E838-450A-B005-C62A0BA7F3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a8e7cf-bc7d-4d52-aa07-51b5203807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IQVIA Widescreen (16x9) PowerPoint Template</Template>
  <TotalTime>0</TotalTime>
  <Words>122</Words>
  <Application>Microsoft Office PowerPoint</Application>
  <PresentationFormat>Breitbild</PresentationFormat>
  <Paragraphs>29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Georgia</vt:lpstr>
      <vt:lpstr>Wingdings</vt:lpstr>
      <vt:lpstr>IQVIATemplate_WS_25Oct2017</vt:lpstr>
      <vt:lpstr>think-cell Folie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Dieter Schreiber</dc:creator>
  <cp:lastModifiedBy>Maag, Gisela</cp:lastModifiedBy>
  <cp:revision>524</cp:revision>
  <cp:lastPrinted>2018-12-13T15:24:23Z</cp:lastPrinted>
  <dcterms:created xsi:type="dcterms:W3CDTF">2017-11-10T11:59:03Z</dcterms:created>
  <dcterms:modified xsi:type="dcterms:W3CDTF">2019-11-06T15:30:02Z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0x010100E825C28CC8858D41A8FBACEFC15355C5</vt:lpwstr>
  </property>
</Properties>
</file>